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265" r:id="rId3"/>
    <p:sldId id="262" r:id="rId4"/>
    <p:sldId id="263" r:id="rId5"/>
    <p:sldId id="267" r:id="rId6"/>
    <p:sldId id="301" r:id="rId7"/>
    <p:sldId id="299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2779"/>
    <a:srgbClr val="F0782E"/>
    <a:srgbClr val="403A3A"/>
    <a:srgbClr val="102F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55" autoAdjust="0"/>
    <p:restoredTop sz="86851" autoAdjust="0"/>
  </p:normalViewPr>
  <p:slideViewPr>
    <p:cSldViewPr snapToGrid="0" snapToObjects="1">
      <p:cViewPr varScale="1">
        <p:scale>
          <a:sx n="101" d="100"/>
          <a:sy n="101" d="100"/>
        </p:scale>
        <p:origin x="-192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0745F-6997-43C6-A6F2-158A93769488}" type="datetimeFigureOut">
              <a:rPr lang="es-ES" smtClean="0"/>
              <a:t>26/06/2019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F3EDC-C573-4C1B-B308-DF0050CD8189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1078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Project </a:t>
            </a:r>
            <a:r>
              <a:rPr lang="es-ES" dirty="0" err="1"/>
              <a:t>coordinator</a:t>
            </a:r>
            <a:endParaRPr lang="es-ES" dirty="0"/>
          </a:p>
          <a:p>
            <a:r>
              <a:rPr lang="es-ES" dirty="0" err="1"/>
              <a:t>Partner</a:t>
            </a:r>
            <a:r>
              <a:rPr lang="es-ES" dirty="0"/>
              <a:t> </a:t>
            </a:r>
            <a:r>
              <a:rPr lang="es-ES" dirty="0" err="1"/>
              <a:t>institutions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F3EDC-C573-4C1B-B308-DF0050CD8189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4221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F3EDC-C573-4C1B-B308-DF0050CD8189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5738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And </a:t>
            </a:r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what</a:t>
            </a:r>
            <a:r>
              <a:rPr lang="es-ES" dirty="0"/>
              <a:t> </a:t>
            </a:r>
            <a:r>
              <a:rPr lang="es-ES" dirty="0" err="1"/>
              <a:t>it</a:t>
            </a:r>
            <a:r>
              <a:rPr lang="es-ES" dirty="0"/>
              <a:t> looks </a:t>
            </a:r>
            <a:r>
              <a:rPr lang="es-ES" dirty="0" err="1"/>
              <a:t>like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F3EDC-C573-4C1B-B308-DF0050CD8189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7104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C2E43-4F87-4B47-8482-6817044A0E39}" type="datetimeFigureOut">
              <a:rPr lang="fr-FR" smtClean="0"/>
              <a:t>26/06/2019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5478-A057-E041-9B69-170858D9D9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2331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C2E43-4F87-4B47-8482-6817044A0E39}" type="datetimeFigureOut">
              <a:rPr lang="fr-FR" smtClean="0"/>
              <a:t>26/06/2019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5478-A057-E041-9B69-170858D9D9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5277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C2E43-4F87-4B47-8482-6817044A0E39}" type="datetimeFigureOut">
              <a:rPr lang="fr-FR" smtClean="0"/>
              <a:t>26/06/2019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5478-A057-E041-9B69-170858D9D9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3118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C2E43-4F87-4B47-8482-6817044A0E39}" type="datetimeFigureOut">
              <a:rPr lang="fr-FR" smtClean="0"/>
              <a:t>26/06/2019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5478-A057-E041-9B69-170858D9D9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5919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C2E43-4F87-4B47-8482-6817044A0E39}" type="datetimeFigureOut">
              <a:rPr lang="fr-FR" smtClean="0"/>
              <a:t>26/06/2019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5478-A057-E041-9B69-170858D9D9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7288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C2E43-4F87-4B47-8482-6817044A0E39}" type="datetimeFigureOut">
              <a:rPr lang="fr-FR" smtClean="0"/>
              <a:t>26/06/2019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5478-A057-E041-9B69-170858D9D9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7122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C2E43-4F87-4B47-8482-6817044A0E39}" type="datetimeFigureOut">
              <a:rPr lang="fr-FR" smtClean="0"/>
              <a:t>26/06/2019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5478-A057-E041-9B69-170858D9D9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8686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C2E43-4F87-4B47-8482-6817044A0E39}" type="datetimeFigureOut">
              <a:rPr lang="fr-FR" smtClean="0"/>
              <a:t>26/06/2019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5478-A057-E041-9B69-170858D9D9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264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C2E43-4F87-4B47-8482-6817044A0E39}" type="datetimeFigureOut">
              <a:rPr lang="fr-FR" smtClean="0"/>
              <a:t>26/06/2019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5478-A057-E041-9B69-170858D9D9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9750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C2E43-4F87-4B47-8482-6817044A0E39}" type="datetimeFigureOut">
              <a:rPr lang="fr-FR" smtClean="0"/>
              <a:t>26/06/2019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5478-A057-E041-9B69-170858D9D9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725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C2E43-4F87-4B47-8482-6817044A0E39}" type="datetimeFigureOut">
              <a:rPr lang="fr-FR" smtClean="0"/>
              <a:t>26/06/2019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5478-A057-E041-9B69-170858D9D9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6518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C2E43-4F87-4B47-8482-6817044A0E39}" type="datetimeFigureOut">
              <a:rPr lang="fr-FR" smtClean="0"/>
              <a:t>26/06/2019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35478-A057-E041-9B69-170858D9D9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9209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https://www.e-oncologia.org/e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-oncologia.org/en" TargetMode="Externa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tângulo 20">
            <a:extLst>
              <a:ext uri="{FF2B5EF4-FFF2-40B4-BE49-F238E27FC236}">
                <a16:creationId xmlns="" xmlns:a16="http://schemas.microsoft.com/office/drawing/2014/main" id="{7C836DE6-F67B-4B8E-BE52-C82D4325D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1400" y="2541163"/>
            <a:ext cx="5248275" cy="2197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0782E"/>
                </a:solidFill>
                <a:latin typeface="Lato-Bold"/>
              </a:rPr>
              <a:t>Nutrition,</a:t>
            </a:r>
          </a:p>
          <a:p>
            <a:pPr algn="ctr"/>
            <a:r>
              <a:rPr lang="en-US" sz="4000" b="1" dirty="0">
                <a:solidFill>
                  <a:srgbClr val="F0782E"/>
                </a:solidFill>
                <a:latin typeface="Lato-Bold"/>
              </a:rPr>
              <a:t>Physical Activity</a:t>
            </a:r>
          </a:p>
          <a:p>
            <a:pPr algn="ctr"/>
            <a:r>
              <a:rPr lang="en-US" sz="4000" b="1" dirty="0">
                <a:solidFill>
                  <a:srgbClr val="F0782E"/>
                </a:solidFill>
                <a:latin typeface="Lato-Bold"/>
              </a:rPr>
              <a:t>&amp; Cancer</a:t>
            </a:r>
            <a:br>
              <a:rPr lang="en-US" sz="4000" b="1" dirty="0">
                <a:solidFill>
                  <a:srgbClr val="F0782E"/>
                </a:solidFill>
                <a:latin typeface="Lato-Bold"/>
              </a:rPr>
            </a:br>
            <a:endParaRPr lang="pt-PT" sz="3200" dirty="0"/>
          </a:p>
        </p:txBody>
      </p:sp>
    </p:spTree>
    <p:extLst>
      <p:ext uri="{BB962C8B-B14F-4D97-AF65-F5344CB8AC3E}">
        <p14:creationId xmlns:p14="http://schemas.microsoft.com/office/powerpoint/2010/main" val="1719007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3034117"/>
            <a:ext cx="2985860" cy="1065962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333" y="4812815"/>
            <a:ext cx="3343292" cy="1018098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737" y="3407574"/>
            <a:ext cx="1158875" cy="1158875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84" y="4516446"/>
            <a:ext cx="3206115" cy="1104917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373" y="1351756"/>
            <a:ext cx="3273552" cy="1682361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25" y="1509506"/>
            <a:ext cx="3735324" cy="1366862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999" y="3164205"/>
            <a:ext cx="1894334" cy="1486846"/>
          </a:xfrm>
          <a:prstGeom prst="rect">
            <a:avLst/>
          </a:prstGeom>
        </p:spPr>
      </p:pic>
      <p:sp>
        <p:nvSpPr>
          <p:cNvPr id="13" name="12 Rectángulo"/>
          <p:cNvSpPr/>
          <p:nvPr/>
        </p:nvSpPr>
        <p:spPr>
          <a:xfrm>
            <a:off x="1335009" y="828536"/>
            <a:ext cx="2132893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D4DA1"/>
                </a:solidFill>
                <a:latin typeface="Lato-Bold"/>
              </a:rPr>
              <a:t>PARTNERS</a:t>
            </a:r>
          </a:p>
        </p:txBody>
      </p:sp>
    </p:spTree>
    <p:extLst>
      <p:ext uri="{BB962C8B-B14F-4D97-AF65-F5344CB8AC3E}">
        <p14:creationId xmlns:p14="http://schemas.microsoft.com/office/powerpoint/2010/main" val="3672926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1533206" y="867973"/>
            <a:ext cx="39148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D4DA1"/>
                </a:solidFill>
                <a:latin typeface="Lato-Bold"/>
              </a:rPr>
              <a:t>ONLINE COURSES x2</a:t>
            </a:r>
          </a:p>
        </p:txBody>
      </p:sp>
      <p:cxnSp>
        <p:nvCxnSpPr>
          <p:cNvPr id="5" name="4 Conector recto"/>
          <p:cNvCxnSpPr/>
          <p:nvPr/>
        </p:nvCxnSpPr>
        <p:spPr>
          <a:xfrm>
            <a:off x="1720443" y="1391193"/>
            <a:ext cx="5070151" cy="0"/>
          </a:xfrm>
          <a:prstGeom prst="line">
            <a:avLst/>
          </a:prstGeom>
          <a:ln w="28575">
            <a:solidFill>
              <a:srgbClr val="FFC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Rectángulo"/>
          <p:cNvSpPr/>
          <p:nvPr/>
        </p:nvSpPr>
        <p:spPr>
          <a:xfrm>
            <a:off x="805431" y="1521816"/>
            <a:ext cx="7786442" cy="461665"/>
          </a:xfrm>
          <a:prstGeom prst="rect">
            <a:avLst/>
          </a:prstGeom>
          <a:solidFill>
            <a:schemeClr val="tx2">
              <a:lumMod val="20000"/>
              <a:lumOff val="80000"/>
              <a:alpha val="67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D4DA1"/>
                </a:solidFill>
                <a:latin typeface="Lato-Bold"/>
              </a:rPr>
              <a:t>Nutrition, physical activity and cancer prevention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900072" y="2066679"/>
            <a:ext cx="3524250" cy="830997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a-ES" sz="2400" b="1" dirty="0">
                <a:solidFill>
                  <a:srgbClr val="0D2779"/>
                </a:solidFill>
              </a:rPr>
              <a:t>COURSE 1.- PREVENTION</a:t>
            </a:r>
          </a:p>
          <a:p>
            <a:r>
              <a:rPr lang="ca-ES" sz="2400" dirty="0" err="1"/>
              <a:t>Primary</a:t>
            </a:r>
            <a:r>
              <a:rPr lang="ca-ES" sz="2400" dirty="0"/>
              <a:t> </a:t>
            </a:r>
            <a:r>
              <a:rPr lang="ca-ES" sz="2400" dirty="0" err="1"/>
              <a:t>care</a:t>
            </a:r>
            <a:r>
              <a:rPr lang="ca-ES" sz="2400" dirty="0"/>
              <a:t> </a:t>
            </a:r>
            <a:r>
              <a:rPr lang="ca-ES" sz="2400" dirty="0" err="1"/>
              <a:t>level</a:t>
            </a:r>
            <a:r>
              <a:rPr lang="ca-ES" sz="2400" dirty="0"/>
              <a:t>.</a:t>
            </a:r>
          </a:p>
        </p:txBody>
      </p:sp>
      <p:pic>
        <p:nvPicPr>
          <p:cNvPr id="13" name="Imagem 13">
            <a:extLst>
              <a:ext uri="{FF2B5EF4-FFF2-40B4-BE49-F238E27FC236}">
                <a16:creationId xmlns="" xmlns:a16="http://schemas.microsoft.com/office/drawing/2014/main" id="{44577120-08F3-467E-A8B0-16664192C4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010"/>
          <a:stretch/>
        </p:blipFill>
        <p:spPr>
          <a:xfrm flipH="1">
            <a:off x="0" y="2537267"/>
            <a:ext cx="865059" cy="2019122"/>
          </a:xfrm>
          <a:prstGeom prst="rect">
            <a:avLst/>
          </a:prstGeom>
        </p:spPr>
      </p:pic>
      <p:sp>
        <p:nvSpPr>
          <p:cNvPr id="15" name="14 CuadroTexto"/>
          <p:cNvSpPr txBox="1"/>
          <p:nvPr/>
        </p:nvSpPr>
        <p:spPr>
          <a:xfrm>
            <a:off x="550294" y="3332510"/>
            <a:ext cx="8384156" cy="83099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ca-ES" sz="2400" b="1" dirty="0" err="1"/>
              <a:t>Module</a:t>
            </a:r>
            <a:r>
              <a:rPr lang="ca-ES" sz="2400" b="1" dirty="0"/>
              <a:t> 1: General </a:t>
            </a:r>
            <a:r>
              <a:rPr lang="ca-ES" sz="2400" b="1" dirty="0" err="1"/>
              <a:t>nutritional</a:t>
            </a:r>
            <a:r>
              <a:rPr lang="ca-ES" sz="2400" b="1" dirty="0"/>
              <a:t> </a:t>
            </a:r>
            <a:r>
              <a:rPr lang="ca-ES" sz="2400" b="1" dirty="0" err="1"/>
              <a:t>concepts</a:t>
            </a:r>
            <a:r>
              <a:rPr lang="ca-ES" sz="2400" b="1" dirty="0"/>
              <a:t> </a:t>
            </a:r>
            <a:r>
              <a:rPr lang="ca-ES" sz="2400" b="1" dirty="0" err="1"/>
              <a:t>and</a:t>
            </a:r>
            <a:r>
              <a:rPr lang="ca-ES" sz="2400" b="1" dirty="0"/>
              <a:t> </a:t>
            </a:r>
            <a:r>
              <a:rPr lang="ca-ES" sz="2400" b="1" dirty="0" err="1"/>
              <a:t>relation</a:t>
            </a:r>
            <a:r>
              <a:rPr lang="ca-ES" sz="2400" b="1" dirty="0"/>
              <a:t> to </a:t>
            </a:r>
            <a:r>
              <a:rPr lang="ca-ES" sz="2400" b="1" dirty="0" err="1"/>
              <a:t>cancer</a:t>
            </a:r>
            <a:endParaRPr lang="ca-ES" sz="2400" b="1" dirty="0"/>
          </a:p>
          <a:p>
            <a:pPr marL="285750" indent="-285750">
              <a:buFont typeface="Arial" charset="0"/>
              <a:buChar char="•"/>
            </a:pPr>
            <a:r>
              <a:rPr lang="ca-ES" sz="2400" b="1" dirty="0" err="1"/>
              <a:t>Module</a:t>
            </a:r>
            <a:r>
              <a:rPr lang="ca-ES" sz="2400" b="1" dirty="0"/>
              <a:t> 2: </a:t>
            </a:r>
            <a:r>
              <a:rPr lang="ca-ES" sz="2400" b="1" dirty="0" err="1"/>
              <a:t>Recommendations</a:t>
            </a:r>
            <a:r>
              <a:rPr lang="ca-ES" sz="2400" b="1" dirty="0"/>
              <a:t> on </a:t>
            </a:r>
            <a:r>
              <a:rPr lang="ca-ES" sz="2400" b="1" dirty="0" err="1"/>
              <a:t>cancer</a:t>
            </a:r>
            <a:r>
              <a:rPr lang="ca-ES" sz="2400" b="1" dirty="0"/>
              <a:t> </a:t>
            </a:r>
            <a:r>
              <a:rPr lang="ca-ES" sz="2400" b="1" dirty="0" err="1"/>
              <a:t>prevention</a:t>
            </a:r>
            <a:endParaRPr lang="ca-ES" sz="2400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4698651" y="2054482"/>
            <a:ext cx="4235799" cy="830997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a-ES" sz="2400" b="1" dirty="0">
                <a:solidFill>
                  <a:srgbClr val="0D2779"/>
                </a:solidFill>
              </a:rPr>
              <a:t>COURSE 2.- PREV&amp;TREATMENT</a:t>
            </a:r>
          </a:p>
          <a:p>
            <a:r>
              <a:rPr lang="ca-ES" sz="2400" dirty="0" err="1"/>
              <a:t>Specialised</a:t>
            </a:r>
            <a:r>
              <a:rPr lang="ca-ES" sz="2400" dirty="0"/>
              <a:t> </a:t>
            </a:r>
            <a:r>
              <a:rPr lang="ca-ES" sz="2400" dirty="0" err="1"/>
              <a:t>care</a:t>
            </a:r>
            <a:r>
              <a:rPr lang="ca-ES" sz="2400" dirty="0"/>
              <a:t> </a:t>
            </a:r>
            <a:r>
              <a:rPr lang="ca-ES" sz="2400" dirty="0" err="1"/>
              <a:t>providers</a:t>
            </a:r>
            <a:endParaRPr lang="ca-ES" sz="2400" dirty="0"/>
          </a:p>
        </p:txBody>
      </p:sp>
      <p:sp>
        <p:nvSpPr>
          <p:cNvPr id="18" name="17 Flecha abajo"/>
          <p:cNvSpPr/>
          <p:nvPr/>
        </p:nvSpPr>
        <p:spPr>
          <a:xfrm>
            <a:off x="2121281" y="2947433"/>
            <a:ext cx="552450" cy="4800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Flecha abajo"/>
          <p:cNvSpPr/>
          <p:nvPr/>
        </p:nvSpPr>
        <p:spPr>
          <a:xfrm>
            <a:off x="6540325" y="2947432"/>
            <a:ext cx="552450" cy="4800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Flecha abajo"/>
          <p:cNvSpPr/>
          <p:nvPr/>
        </p:nvSpPr>
        <p:spPr>
          <a:xfrm rot="2688421">
            <a:off x="4090953" y="4232448"/>
            <a:ext cx="500606" cy="3376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Flecha abajo"/>
          <p:cNvSpPr/>
          <p:nvPr/>
        </p:nvSpPr>
        <p:spPr>
          <a:xfrm rot="19161413">
            <a:off x="4567431" y="4191297"/>
            <a:ext cx="388521" cy="4471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CuadroTexto"/>
          <p:cNvSpPr txBox="1"/>
          <p:nvPr/>
        </p:nvSpPr>
        <p:spPr>
          <a:xfrm>
            <a:off x="264671" y="4465447"/>
            <a:ext cx="3916212" cy="193899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ca-ES" sz="2400" b="1" dirty="0" err="1"/>
              <a:t>Module</a:t>
            </a:r>
            <a:r>
              <a:rPr lang="ca-ES" sz="2400" b="1" dirty="0"/>
              <a:t> 3: Advanced </a:t>
            </a:r>
            <a:r>
              <a:rPr lang="ca-ES" sz="2400" b="1" dirty="0" err="1"/>
              <a:t>topics</a:t>
            </a:r>
            <a:endParaRPr lang="ca-ES" sz="2400" b="1" dirty="0"/>
          </a:p>
          <a:p>
            <a:r>
              <a:rPr lang="ca-ES" sz="2400" b="1" dirty="0" err="1"/>
              <a:t>E.g</a:t>
            </a:r>
            <a:r>
              <a:rPr lang="ca-ES" sz="2400" b="1" dirty="0"/>
              <a:t>.: </a:t>
            </a:r>
            <a:r>
              <a:rPr lang="ca-ES" sz="2400" b="1" dirty="0" err="1"/>
              <a:t>carcinogens</a:t>
            </a:r>
            <a:r>
              <a:rPr lang="ca-ES" sz="2400" b="1" dirty="0"/>
              <a:t>, </a:t>
            </a:r>
            <a:r>
              <a:rPr lang="ca-ES" sz="2400" b="1" dirty="0" err="1"/>
              <a:t>anti-carcinogens</a:t>
            </a:r>
            <a:r>
              <a:rPr lang="ca-ES" sz="2400" b="1" dirty="0"/>
              <a:t>, </a:t>
            </a:r>
            <a:r>
              <a:rPr lang="ca-ES" sz="2400" b="1" dirty="0" err="1"/>
              <a:t>dietary</a:t>
            </a:r>
            <a:r>
              <a:rPr lang="ca-ES" sz="2400" b="1" dirty="0"/>
              <a:t> </a:t>
            </a:r>
            <a:r>
              <a:rPr lang="ca-ES" sz="2400" b="1" dirty="0" err="1"/>
              <a:t>patterns</a:t>
            </a:r>
            <a:r>
              <a:rPr lang="ca-ES" sz="2400" b="1" dirty="0"/>
              <a:t>, </a:t>
            </a:r>
            <a:r>
              <a:rPr lang="ca-ES" sz="2400" b="1" dirty="0" err="1"/>
              <a:t>supplements</a:t>
            </a:r>
            <a:r>
              <a:rPr lang="ca-ES" sz="2400" b="1" dirty="0"/>
              <a:t>, </a:t>
            </a:r>
            <a:r>
              <a:rPr lang="ca-ES" sz="2400" b="1" dirty="0" err="1"/>
              <a:t>body</a:t>
            </a:r>
            <a:r>
              <a:rPr lang="ca-ES" sz="2400" b="1" dirty="0"/>
              <a:t> </a:t>
            </a:r>
            <a:r>
              <a:rPr lang="ca-ES" sz="2400" b="1" dirty="0" err="1"/>
              <a:t>composition</a:t>
            </a:r>
            <a:r>
              <a:rPr lang="ca-ES" sz="2400" b="1" dirty="0"/>
              <a:t>, </a:t>
            </a:r>
            <a:r>
              <a:rPr lang="ca-ES" sz="2400" b="1" dirty="0" err="1"/>
              <a:t>chronodiet</a:t>
            </a:r>
            <a:endParaRPr lang="ca-ES" sz="2400" b="1" dirty="0"/>
          </a:p>
        </p:txBody>
      </p:sp>
      <p:sp>
        <p:nvSpPr>
          <p:cNvPr id="26" name="25 CuadroTexto"/>
          <p:cNvSpPr txBox="1"/>
          <p:nvPr/>
        </p:nvSpPr>
        <p:spPr>
          <a:xfrm>
            <a:off x="4731279" y="4469008"/>
            <a:ext cx="4304913" cy="193899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ca-ES" sz="2400" b="1" dirty="0" err="1"/>
              <a:t>Module</a:t>
            </a:r>
            <a:r>
              <a:rPr lang="ca-ES" sz="2400" b="1" dirty="0"/>
              <a:t> 3: Advanced </a:t>
            </a:r>
            <a:r>
              <a:rPr lang="ca-ES" sz="2400" b="1" dirty="0" err="1"/>
              <a:t>topics</a:t>
            </a:r>
            <a:endParaRPr lang="ca-ES" sz="2400" b="1" dirty="0"/>
          </a:p>
          <a:p>
            <a:r>
              <a:rPr lang="ca-ES" sz="2400" b="1" dirty="0" err="1"/>
              <a:t>E.g</a:t>
            </a:r>
            <a:r>
              <a:rPr lang="ca-ES" sz="2400" b="1" dirty="0"/>
              <a:t>.: </a:t>
            </a:r>
            <a:r>
              <a:rPr lang="ca-ES" sz="2400" b="1" dirty="0" err="1"/>
              <a:t>nutritional</a:t>
            </a:r>
            <a:r>
              <a:rPr lang="ca-ES" sz="2400" b="1" dirty="0"/>
              <a:t> </a:t>
            </a:r>
            <a:r>
              <a:rPr lang="ca-ES" sz="2400" b="1" dirty="0" err="1"/>
              <a:t>screening</a:t>
            </a:r>
            <a:r>
              <a:rPr lang="ca-ES" sz="2400" b="1" dirty="0"/>
              <a:t>/</a:t>
            </a:r>
            <a:r>
              <a:rPr lang="ca-ES" sz="2400" b="1" dirty="0" err="1"/>
              <a:t>tt</a:t>
            </a:r>
            <a:r>
              <a:rPr lang="ca-ES" sz="2400" b="1" dirty="0"/>
              <a:t>, </a:t>
            </a:r>
            <a:r>
              <a:rPr lang="ca-ES" sz="2400" b="1" dirty="0" err="1"/>
              <a:t>consequences</a:t>
            </a:r>
            <a:r>
              <a:rPr lang="ca-ES" sz="2400" b="1" dirty="0"/>
              <a:t> of </a:t>
            </a:r>
            <a:r>
              <a:rPr lang="ca-ES" sz="2400" b="1" dirty="0" err="1"/>
              <a:t>antineoplastic</a:t>
            </a:r>
            <a:r>
              <a:rPr lang="ca-ES" sz="2400" b="1" dirty="0"/>
              <a:t> </a:t>
            </a:r>
            <a:r>
              <a:rPr lang="ca-ES" sz="2400" b="1" dirty="0" err="1"/>
              <a:t>treatments</a:t>
            </a:r>
            <a:r>
              <a:rPr lang="ca-ES" sz="2400" b="1" dirty="0"/>
              <a:t>, </a:t>
            </a:r>
            <a:r>
              <a:rPr lang="ca-ES" sz="2400" b="1" dirty="0" err="1"/>
              <a:t>malnutrition</a:t>
            </a:r>
            <a:r>
              <a:rPr lang="ca-ES" sz="2400" b="1" dirty="0"/>
              <a:t>, </a:t>
            </a:r>
            <a:r>
              <a:rPr lang="ca-ES" sz="2400" b="1" dirty="0" err="1"/>
              <a:t>herb-drug</a:t>
            </a:r>
            <a:r>
              <a:rPr lang="ca-ES" sz="2400" b="1" dirty="0"/>
              <a:t> </a:t>
            </a:r>
            <a:r>
              <a:rPr lang="ca-ES" sz="2400" b="1" dirty="0" err="1"/>
              <a:t>interactions</a:t>
            </a:r>
            <a:endParaRPr lang="ca-ES" sz="2400" b="1" dirty="0"/>
          </a:p>
        </p:txBody>
      </p:sp>
    </p:spTree>
    <p:extLst>
      <p:ext uri="{BB962C8B-B14F-4D97-AF65-F5344CB8AC3E}">
        <p14:creationId xmlns:p14="http://schemas.microsoft.com/office/powerpoint/2010/main" val="1169339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 rot="16200000">
            <a:off x="-361300" y="2214817"/>
            <a:ext cx="1820287" cy="369332"/>
          </a:xfrm>
          <a:prstGeom prst="rect">
            <a:avLst/>
          </a:prstGeom>
          <a:solidFill>
            <a:schemeClr val="tx2">
              <a:lumMod val="20000"/>
              <a:lumOff val="80000"/>
              <a:alpha val="67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u="sng" dirty="0">
                <a:solidFill>
                  <a:srgbClr val="0D4DA1"/>
                </a:solidFill>
                <a:latin typeface="Lato-Bold"/>
              </a:rPr>
              <a:t>VIDEOS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91402"/>
            <a:ext cx="1639123" cy="18649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0" r="8258"/>
          <a:stretch/>
        </p:blipFill>
        <p:spPr bwMode="auto">
          <a:xfrm>
            <a:off x="825077" y="1527679"/>
            <a:ext cx="1874982" cy="18286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318" y="1509950"/>
            <a:ext cx="1899293" cy="18463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086" y="1489339"/>
            <a:ext cx="1765532" cy="18669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811617" y="3373634"/>
            <a:ext cx="6288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dirty="0"/>
              <a:t>SPAIN</a:t>
            </a:r>
            <a:endParaRPr lang="es-ES" sz="12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2796318" y="3373634"/>
            <a:ext cx="6288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dirty="0"/>
              <a:t>SPAIN</a:t>
            </a:r>
            <a:endParaRPr lang="es-ES" sz="12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7558668" y="3373634"/>
            <a:ext cx="869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dirty="0"/>
              <a:t>PORTUGAL</a:t>
            </a:r>
            <a:endParaRPr lang="es-ES" sz="1200" dirty="0"/>
          </a:p>
        </p:txBody>
      </p:sp>
      <p:sp>
        <p:nvSpPr>
          <p:cNvPr id="12" name="11 Rectángulo"/>
          <p:cNvSpPr/>
          <p:nvPr/>
        </p:nvSpPr>
        <p:spPr>
          <a:xfrm>
            <a:off x="1440485" y="915097"/>
            <a:ext cx="24994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D4DA1"/>
                </a:solidFill>
                <a:latin typeface="Lato-Bold"/>
              </a:rPr>
              <a:t>MULTIMEDIA</a:t>
            </a:r>
          </a:p>
        </p:txBody>
      </p:sp>
      <p:pic>
        <p:nvPicPr>
          <p:cNvPr id="13" name="Picture 2" descr="Resultado de imagen de radio microphon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11" y="4183188"/>
            <a:ext cx="1312748" cy="154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Rectángulo"/>
          <p:cNvSpPr/>
          <p:nvPr/>
        </p:nvSpPr>
        <p:spPr>
          <a:xfrm>
            <a:off x="332437" y="5766137"/>
            <a:ext cx="1991696" cy="369332"/>
          </a:xfrm>
          <a:prstGeom prst="rect">
            <a:avLst/>
          </a:prstGeom>
          <a:solidFill>
            <a:schemeClr val="tx2">
              <a:lumMod val="20000"/>
              <a:lumOff val="80000"/>
              <a:alpha val="67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u="sng" dirty="0">
                <a:solidFill>
                  <a:srgbClr val="0D4DA1"/>
                </a:solidFill>
                <a:latin typeface="Lato-Bold"/>
              </a:rPr>
              <a:t>AUDIO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5816445" y="3373634"/>
            <a:ext cx="682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dirty="0"/>
              <a:t>FRANCE</a:t>
            </a:r>
            <a:endParaRPr lang="es-ES" sz="1200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541" y="3947039"/>
            <a:ext cx="3316077" cy="174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Rectángulo"/>
          <p:cNvSpPr/>
          <p:nvPr/>
        </p:nvSpPr>
        <p:spPr>
          <a:xfrm>
            <a:off x="5574818" y="5759269"/>
            <a:ext cx="2749561" cy="369332"/>
          </a:xfrm>
          <a:prstGeom prst="rect">
            <a:avLst/>
          </a:prstGeom>
          <a:solidFill>
            <a:schemeClr val="tx2">
              <a:lumMod val="20000"/>
              <a:lumOff val="80000"/>
              <a:alpha val="67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u="sng" dirty="0">
                <a:solidFill>
                  <a:srgbClr val="0D4DA1"/>
                </a:solidFill>
                <a:latin typeface="Lato-Bold"/>
              </a:rPr>
              <a:t>CLINICAL SCENARIOS</a:t>
            </a:r>
          </a:p>
        </p:txBody>
      </p:sp>
      <p:pic>
        <p:nvPicPr>
          <p:cNvPr id="2050" name="Picture 2" descr="Resultado de imagen de TOUCH SCREE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33" y="3947039"/>
            <a:ext cx="2622807" cy="174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17 Rectángulo"/>
          <p:cNvSpPr/>
          <p:nvPr/>
        </p:nvSpPr>
        <p:spPr>
          <a:xfrm>
            <a:off x="2260755" y="5759554"/>
            <a:ext cx="2749561" cy="369332"/>
          </a:xfrm>
          <a:prstGeom prst="rect">
            <a:avLst/>
          </a:prstGeom>
          <a:solidFill>
            <a:schemeClr val="tx2">
              <a:lumMod val="20000"/>
              <a:lumOff val="80000"/>
              <a:alpha val="67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u="sng" dirty="0">
                <a:solidFill>
                  <a:srgbClr val="0D4DA1"/>
                </a:solidFill>
                <a:latin typeface="Lato-Bold"/>
              </a:rPr>
              <a:t>ACTIVITIES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1343876" y="3309627"/>
            <a:ext cx="1281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Carlos A. GONZALEZ</a:t>
            </a:r>
            <a:endParaRPr lang="es-ES" dirty="0"/>
          </a:p>
        </p:txBody>
      </p:sp>
      <p:sp>
        <p:nvSpPr>
          <p:cNvPr id="20" name="19 CuadroTexto"/>
          <p:cNvSpPr txBox="1"/>
          <p:nvPr/>
        </p:nvSpPr>
        <p:spPr>
          <a:xfrm>
            <a:off x="4771796" y="3300708"/>
            <a:ext cx="1119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Charlotte VAYSSE</a:t>
            </a:r>
            <a:endParaRPr lang="es-ES" dirty="0"/>
          </a:p>
        </p:txBody>
      </p:sp>
      <p:sp>
        <p:nvSpPr>
          <p:cNvPr id="21" name="20 CuadroTexto"/>
          <p:cNvSpPr txBox="1"/>
          <p:nvPr/>
        </p:nvSpPr>
        <p:spPr>
          <a:xfrm>
            <a:off x="6620447" y="3323263"/>
            <a:ext cx="1119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Paula RAVASCO</a:t>
            </a:r>
            <a:endParaRPr lang="es-ES" dirty="0"/>
          </a:p>
        </p:txBody>
      </p:sp>
      <p:sp>
        <p:nvSpPr>
          <p:cNvPr id="22" name="21 CuadroTexto"/>
          <p:cNvSpPr txBox="1"/>
          <p:nvPr/>
        </p:nvSpPr>
        <p:spPr>
          <a:xfrm>
            <a:off x="3380132" y="3309626"/>
            <a:ext cx="1119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Ricard MESIA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96866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158580" y="1238250"/>
            <a:ext cx="6829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hlinkClick r:id="rId4"/>
              </a:rPr>
              <a:t>https://www.e-oncologia.org/en</a:t>
            </a:r>
            <a:endParaRPr lang="es-ES" sz="3600" dirty="0"/>
          </a:p>
        </p:txBody>
      </p:sp>
      <p:sp>
        <p:nvSpPr>
          <p:cNvPr id="4" name="3 CuadroTexto"/>
          <p:cNvSpPr txBox="1"/>
          <p:nvPr/>
        </p:nvSpPr>
        <p:spPr>
          <a:xfrm>
            <a:off x="962024" y="2600325"/>
            <a:ext cx="50425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/>
              <a:t>3 EDUCATIONAL BRANCHES:</a:t>
            </a:r>
          </a:p>
          <a:p>
            <a:pPr marL="342900" indent="-342900">
              <a:buAutoNum type="arabicPeriod"/>
            </a:pPr>
            <a:r>
              <a:rPr lang="ca-ES" sz="2400" dirty="0" err="1"/>
              <a:t>Corporate</a:t>
            </a:r>
            <a:r>
              <a:rPr lang="ca-ES" sz="2400" dirty="0"/>
              <a:t> </a:t>
            </a:r>
            <a:r>
              <a:rPr lang="ca-ES" sz="2400" dirty="0" err="1"/>
              <a:t>Education</a:t>
            </a:r>
            <a:endParaRPr lang="ca-ES" sz="2400" dirty="0"/>
          </a:p>
          <a:p>
            <a:pPr marL="342900" indent="-342900">
              <a:buAutoNum type="arabicPeriod"/>
            </a:pPr>
            <a:r>
              <a:rPr lang="ca-ES" sz="2400" dirty="0" err="1"/>
              <a:t>Academics</a:t>
            </a:r>
            <a:r>
              <a:rPr lang="ca-ES" sz="2400" dirty="0"/>
              <a:t> (</a:t>
            </a:r>
            <a:r>
              <a:rPr lang="ca-ES" sz="2400" dirty="0" err="1"/>
              <a:t>master</a:t>
            </a:r>
            <a:r>
              <a:rPr lang="ca-ES" sz="2400" dirty="0"/>
              <a:t>, </a:t>
            </a:r>
            <a:r>
              <a:rPr lang="ca-ES" sz="2400" dirty="0" err="1"/>
              <a:t>postgrad</a:t>
            </a:r>
            <a:r>
              <a:rPr lang="ca-ES" sz="2400" dirty="0"/>
              <a:t>)</a:t>
            </a:r>
          </a:p>
          <a:p>
            <a:pPr marL="342900" indent="-342900">
              <a:buAutoNum type="arabicPeriod"/>
            </a:pPr>
            <a:r>
              <a:rPr lang="ca-ES" sz="2400" dirty="0"/>
              <a:t>Online </a:t>
            </a:r>
            <a:r>
              <a:rPr lang="ca-ES" sz="2400" dirty="0" err="1"/>
              <a:t>Education</a:t>
            </a:r>
            <a:r>
              <a:rPr lang="ca-ES" sz="2400" dirty="0"/>
              <a:t> (1 </a:t>
            </a:r>
            <a:r>
              <a:rPr lang="ca-ES" sz="2400" dirty="0" err="1"/>
              <a:t>Master</a:t>
            </a:r>
            <a:r>
              <a:rPr lang="ca-ES" sz="2400" dirty="0"/>
              <a:t> SEOM 1500 </a:t>
            </a:r>
            <a:r>
              <a:rPr lang="ca-ES" sz="2400" dirty="0" err="1"/>
              <a:t>hours</a:t>
            </a:r>
            <a:r>
              <a:rPr lang="ca-ES" sz="2400" dirty="0"/>
              <a:t> (Medical residents); 1 </a:t>
            </a:r>
            <a:r>
              <a:rPr lang="ca-ES" sz="2400" dirty="0" err="1"/>
              <a:t>Postgrad</a:t>
            </a:r>
            <a:r>
              <a:rPr lang="ca-ES" sz="2400" dirty="0"/>
              <a:t> </a:t>
            </a:r>
            <a:r>
              <a:rPr lang="ca-ES" sz="2400" dirty="0" err="1"/>
              <a:t>course</a:t>
            </a:r>
            <a:r>
              <a:rPr lang="ca-ES" sz="2400" dirty="0"/>
              <a:t> (750 </a:t>
            </a:r>
            <a:r>
              <a:rPr lang="ca-ES" sz="2400" dirty="0" err="1"/>
              <a:t>hours</a:t>
            </a:r>
            <a:r>
              <a:rPr lang="ca-ES" sz="2400" dirty="0"/>
              <a:t>).</a:t>
            </a:r>
            <a:endParaRPr lang="es-ES" sz="2400" dirty="0"/>
          </a:p>
        </p:txBody>
      </p:sp>
      <p:pic>
        <p:nvPicPr>
          <p:cNvPr id="5" name="Picture 13" descr="logo interior">
            <a:extLst>
              <a:ext uri="{FF2B5EF4-FFF2-40B4-BE49-F238E27FC236}">
                <a16:creationId xmlns="" xmlns:a16="http://schemas.microsoft.com/office/drawing/2014/main" id="{E21BD4CE-30AD-435C-B548-A2DE59F7D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090" y="3095438"/>
            <a:ext cx="2559579" cy="850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314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72"/>
          <a:stretch/>
        </p:blipFill>
        <p:spPr bwMode="auto">
          <a:xfrm>
            <a:off x="278813" y="2100263"/>
            <a:ext cx="8750888" cy="411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158580" y="1238250"/>
            <a:ext cx="6829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hlinkClick r:id="rId5"/>
              </a:rPr>
              <a:t>https://www.e-oncologia.org/en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2741178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50" y="902607"/>
            <a:ext cx="6306773" cy="3353601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2334819" y="4157960"/>
            <a:ext cx="50649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4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@ONCONET_SUDOE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2" t="5370" r="23958" b="4445"/>
          <a:stretch/>
        </p:blipFill>
        <p:spPr>
          <a:xfrm>
            <a:off x="1327097" y="4041118"/>
            <a:ext cx="1024741" cy="1039685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7" t="13161" r="6805" b="2778"/>
          <a:stretch/>
        </p:blipFill>
        <p:spPr>
          <a:xfrm>
            <a:off x="706191" y="5330622"/>
            <a:ext cx="907657" cy="894704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1628656" y="5330622"/>
            <a:ext cx="72271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48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Interreg</a:t>
            </a:r>
            <a:r>
              <a:rPr lang="es-ES" sz="4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s-ES" sz="48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Sudoe</a:t>
            </a:r>
            <a:r>
              <a:rPr lang="es-ES" sz="4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s-ES" sz="48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Programme</a:t>
            </a:r>
            <a:endParaRPr lang="es-ES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493202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753</TotalTime>
  <Words>164</Words>
  <Application>Microsoft Office PowerPoint</Application>
  <PresentationFormat>Affichage à l'écran (4:3)</PresentationFormat>
  <Paragraphs>43</Paragraphs>
  <Slides>7</Slides>
  <Notes>3</Notes>
  <HiddenSlides>1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Nutrition, Physical Activity &amp; Cancer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eventel</cp:lastModifiedBy>
  <cp:revision>57</cp:revision>
  <dcterms:created xsi:type="dcterms:W3CDTF">2017-09-29T08:45:27Z</dcterms:created>
  <dcterms:modified xsi:type="dcterms:W3CDTF">2019-06-26T15:43:44Z</dcterms:modified>
</cp:coreProperties>
</file>